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2" r:id="rId4"/>
    <p:sldId id="272" r:id="rId5"/>
    <p:sldId id="264" r:id="rId6"/>
    <p:sldId id="265" r:id="rId7"/>
    <p:sldId id="267" r:id="rId8"/>
    <p:sldId id="269" r:id="rId9"/>
    <p:sldId id="270" r:id="rId10"/>
    <p:sldId id="273" r:id="rId11"/>
    <p:sldId id="274" r:id="rId12"/>
    <p:sldId id="275" r:id="rId13"/>
    <p:sldId id="276" r:id="rId14"/>
    <p:sldId id="278" r:id="rId15"/>
    <p:sldId id="279" r:id="rId16"/>
    <p:sldId id="280" r:id="rId17"/>
    <p:sldId id="281" r:id="rId18"/>
    <p:sldId id="282" r:id="rId19"/>
    <p:sldId id="28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92E61"/>
    <a:srgbClr val="47627F"/>
    <a:srgbClr val="04105A"/>
    <a:srgbClr val="ED613E"/>
    <a:srgbClr val="BF3C48"/>
    <a:srgbClr val="856E45"/>
    <a:srgbClr val="6F267F"/>
    <a:srgbClr val="FECB00"/>
    <a:srgbClr val="729F11"/>
    <a:srgbClr val="111E3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438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0"/>
            <a:ext cx="914302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" y="0"/>
            <a:ext cx="914302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5688" y="1907096"/>
            <a:ext cx="5015484" cy="2387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+mn-lt"/>
              </a:rPr>
              <a:t>АТФ и другие нуклеотиды. Витамины.</a:t>
            </a:r>
            <a:endParaRPr lang="en-US" b="1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42952" y="5338773"/>
            <a:ext cx="735811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altLang="ru-RU" b="1" kern="0" dirty="0" smtClean="0">
                <a:latin typeface="Times New Roman" pitchFamily="18" charset="0"/>
                <a:ea typeface="+mj-ea"/>
                <a:cs typeface="Times New Roman" pitchFamily="18" charset="0"/>
              </a:rPr>
              <a:t>Подготовил и провел</a:t>
            </a:r>
            <a:r>
              <a:rPr kumimoji="0" lang="ru-RU" altLang="ru-RU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: </a:t>
            </a:r>
            <a:r>
              <a:rPr lang="ru-RU" altLang="ru-RU" sz="1800" b="1" kern="0" dirty="0" smtClean="0">
                <a:latin typeface="Times New Roman" pitchFamily="18" charset="0"/>
                <a:ea typeface="+mn-ea"/>
                <a:cs typeface="Times New Roman" pitchFamily="18" charset="0"/>
              </a:rPr>
              <a:t>А</a:t>
            </a:r>
            <a:r>
              <a:rPr kumimoji="0" lang="ru-RU" altLang="ru-RU" sz="1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лямкин</a:t>
            </a:r>
            <a:r>
              <a:rPr kumimoji="0" lang="ru-RU" altLang="ru-RU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Александр Тимофеевич</a:t>
            </a:r>
          </a:p>
          <a:p>
            <a:pPr lvl="0" algn="ctr"/>
            <a:r>
              <a:rPr lang="ru-RU" altLang="ru-RU" sz="1800" b="1" kern="0" dirty="0">
                <a:latin typeface="Times New Roman" pitchFamily="18" charset="0"/>
                <a:ea typeface="+mj-ea"/>
                <a:cs typeface="Times New Roman" pitchFamily="18" charset="0"/>
              </a:rPr>
              <a:t>у</a:t>
            </a:r>
            <a:r>
              <a:rPr lang="ru-RU" altLang="ru-RU" sz="1800" b="1" kern="0" dirty="0" smtClean="0">
                <a:latin typeface="Times New Roman" pitchFamily="18" charset="0"/>
                <a:ea typeface="+mj-ea"/>
                <a:cs typeface="Times New Roman" pitchFamily="18" charset="0"/>
              </a:rPr>
              <a:t>читель биологии.</a:t>
            </a:r>
          </a:p>
          <a:p>
            <a:pPr lvl="0" algn="ctr"/>
            <a:r>
              <a:rPr lang="ru-RU" altLang="ru-RU" sz="1800" b="1" kern="0" dirty="0" smtClean="0">
                <a:latin typeface="Times New Roman" pitchFamily="18" charset="0"/>
                <a:ea typeface="+mj-ea"/>
                <a:cs typeface="Times New Roman" pitchFamily="18" charset="0"/>
              </a:rPr>
              <a:t> МБОУ </a:t>
            </a:r>
            <a:r>
              <a:rPr lang="ru-RU" altLang="ru-RU" sz="1800" b="1" kern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Зубово-Полянская</a:t>
            </a:r>
            <a:r>
              <a:rPr lang="ru-RU" altLang="ru-RU" sz="1800" b="1" kern="0" dirty="0" smtClean="0">
                <a:latin typeface="Times New Roman" pitchFamily="18" charset="0"/>
                <a:ea typeface="+mj-ea"/>
                <a:cs typeface="Times New Roman" pitchFamily="18" charset="0"/>
              </a:rPr>
              <a:t> РСЗОШ</a:t>
            </a:r>
          </a:p>
          <a:p>
            <a:pPr lvl="0" algn="ctr"/>
            <a:r>
              <a:rPr kumimoji="0" lang="ru-RU" altLang="ru-RU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УКП при ИК-5 </a:t>
            </a:r>
            <a:r>
              <a:rPr kumimoji="0" lang="ru-RU" altLang="ru-RU" sz="1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11 класс</a:t>
            </a:r>
            <a:endParaRPr kumimoji="0" lang="ru-RU" altLang="ru-RU" sz="18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2998" t="22432" r="12998" b="1939"/>
          <a:stretch/>
        </p:blipFill>
        <p:spPr>
          <a:xfrm>
            <a:off x="0" y="885824"/>
            <a:ext cx="8582025" cy="4086225"/>
          </a:xfrm>
        </p:spPr>
      </p:pic>
      <p:sp>
        <p:nvSpPr>
          <p:cNvPr id="6" name="TextBox 5"/>
          <p:cNvSpPr txBox="1"/>
          <p:nvPr/>
        </p:nvSpPr>
        <p:spPr>
          <a:xfrm>
            <a:off x="1095374" y="4991100"/>
            <a:ext cx="7458075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cs typeface="Arial" panose="020B0604020202020204" pitchFamily="34" charset="0"/>
              </a:rPr>
              <a:t>Гидролиз</a:t>
            </a:r>
            <a:r>
              <a:rPr lang="ru-RU" sz="2800" b="1" dirty="0" smtClean="0">
                <a:cs typeface="Arial" panose="020B0604020202020204" pitchFamily="34" charset="0"/>
              </a:rPr>
              <a:t> </a:t>
            </a:r>
            <a:r>
              <a:rPr lang="ru-RU" sz="2800" dirty="0" smtClean="0">
                <a:cs typeface="Arial" panose="020B0604020202020204" pitchFamily="34" charset="0"/>
              </a:rPr>
              <a:t>–химическая </a:t>
            </a:r>
            <a:r>
              <a:rPr lang="ru-RU" sz="2800" dirty="0" smtClean="0">
                <a:cs typeface="Arial" panose="020B0604020202020204" pitchFamily="34" charset="0"/>
              </a:rPr>
              <a:t>реакция взаимодействия вещества с водой, при которой происходит разложение этого вещества и воды с образованием новых соединений.</a:t>
            </a:r>
            <a:endParaRPr lang="ru-RU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500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275" y="793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АТФ</a:t>
            </a:r>
            <a:endParaRPr lang="ru-RU" sz="5400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645"/>
          <a:stretch/>
        </p:blipFill>
        <p:spPr>
          <a:xfrm>
            <a:off x="495750" y="1038225"/>
            <a:ext cx="8381549" cy="5248275"/>
          </a:xfrm>
        </p:spPr>
      </p:pic>
    </p:spTree>
    <p:extLst>
      <p:ext uri="{BB962C8B-B14F-4D97-AF65-F5344CB8AC3E}">
        <p14:creationId xmlns="" xmlns:p14="http://schemas.microsoft.com/office/powerpoint/2010/main" val="3150573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81150" y="369888"/>
            <a:ext cx="4259263" cy="1143000"/>
          </a:xfrm>
        </p:spPr>
        <p:txBody>
          <a:bodyPr/>
          <a:lstStyle/>
          <a:p>
            <a:r>
              <a:rPr lang="ru-RU" b="1" dirty="0"/>
              <a:t>Цели урока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4763" y="1460500"/>
            <a:ext cx="5976937" cy="4525963"/>
          </a:xfrm>
        </p:spPr>
        <p:txBody>
          <a:bodyPr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Сформировать общее представление о 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нуклеотидах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клетки,АТФ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и витаминах. Познакомить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учащихся с их классификацией, представителями и значением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Изучить строение РНК и ДНК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/>
              <a:t>Многообразие мононуклеотидов клетки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6334125" cy="435133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 </a:t>
            </a:r>
            <a:r>
              <a:rPr lang="ru-RU" sz="3200" dirty="0" smtClean="0"/>
              <a:t>ГТФ (гуанозинтрифосфорная кислота) энергия </a:t>
            </a:r>
            <a:r>
              <a:rPr lang="ru-RU" sz="3200" dirty="0" smtClean="0"/>
              <a:t>гидролиза используется в процессах синтеза белка;</a:t>
            </a:r>
          </a:p>
          <a:p>
            <a:pPr algn="just"/>
            <a:r>
              <a:rPr lang="ru-RU" sz="3200" dirty="0"/>
              <a:t> </a:t>
            </a:r>
            <a:r>
              <a:rPr lang="ru-RU" sz="3200" dirty="0" smtClean="0"/>
              <a:t>УТФ (уридинфосфорная кислота) −</a:t>
            </a:r>
            <a:r>
              <a:rPr lang="ru-RU" sz="3200" dirty="0">
                <a:cs typeface="Times New Roman"/>
              </a:rPr>
              <a:t> </a:t>
            </a:r>
            <a:r>
              <a:rPr lang="ru-RU" sz="3200" dirty="0" smtClean="0">
                <a:cs typeface="Times New Roman"/>
              </a:rPr>
              <a:t>полисахаридов;</a:t>
            </a:r>
          </a:p>
          <a:p>
            <a:pPr algn="just"/>
            <a:r>
              <a:rPr lang="ru-RU" sz="3200" dirty="0">
                <a:cs typeface="Times New Roman"/>
              </a:rPr>
              <a:t> </a:t>
            </a:r>
            <a:r>
              <a:rPr lang="ru-RU" sz="3200" dirty="0" smtClean="0">
                <a:cs typeface="Times New Roman"/>
              </a:rPr>
              <a:t>ЦТФ (</a:t>
            </a:r>
            <a:r>
              <a:rPr lang="ru-RU" sz="3200" dirty="0" err="1" smtClean="0">
                <a:cs typeface="Times New Roman"/>
              </a:rPr>
              <a:t>цитидинтрифосфорная</a:t>
            </a:r>
            <a:r>
              <a:rPr lang="ru-RU" sz="3200" dirty="0" smtClean="0">
                <a:cs typeface="Times New Roman"/>
              </a:rPr>
              <a:t> </a:t>
            </a:r>
            <a:r>
              <a:rPr lang="ru-RU" sz="3200" dirty="0" smtClean="0">
                <a:cs typeface="Times New Roman"/>
              </a:rPr>
              <a:t>кислота) </a:t>
            </a:r>
            <a:r>
              <a:rPr lang="ru-RU" sz="3200" dirty="0"/>
              <a:t>−</a:t>
            </a:r>
            <a:r>
              <a:rPr lang="ru-RU" sz="3200" dirty="0">
                <a:cs typeface="Times New Roman"/>
              </a:rPr>
              <a:t> </a:t>
            </a:r>
            <a:r>
              <a:rPr lang="ru-RU" sz="3200" dirty="0" smtClean="0">
                <a:cs typeface="Times New Roman"/>
              </a:rPr>
              <a:t>фосфолипидов.</a:t>
            </a:r>
            <a:endParaRPr lang="ru-RU" sz="3200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6810375" y="1876425"/>
            <a:ext cx="361950" cy="314325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359150" y="3012043"/>
            <a:ext cx="1670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cs typeface="Arial" panose="020B0604020202020204" pitchFamily="34" charset="0"/>
              </a:rPr>
              <a:t>Принимают участие в синтезе РНК</a:t>
            </a:r>
            <a:endParaRPr lang="ru-RU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8670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550" y="1625600"/>
            <a:ext cx="7886700" cy="435133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3600" dirty="0" smtClean="0">
                <a:cs typeface="Arial" panose="020B0604020202020204" pitchFamily="34" charset="0"/>
              </a:rPr>
              <a:t>Дезоксирибонуклеотиды, содержащие в своем составе вместо рибозы пятиуглеродный сахар дезоксирибозу </a:t>
            </a:r>
            <a:r>
              <a:rPr lang="ru-RU" sz="3600" dirty="0" err="1" smtClean="0">
                <a:cs typeface="Arial" panose="020B0604020202020204" pitchFamily="34" charset="0"/>
              </a:rPr>
              <a:t>дАТФ</a:t>
            </a:r>
            <a:r>
              <a:rPr lang="ru-RU" sz="3600" dirty="0" smtClean="0">
                <a:cs typeface="Arial" panose="020B0604020202020204" pitchFamily="34" charset="0"/>
              </a:rPr>
              <a:t>, </a:t>
            </a:r>
            <a:r>
              <a:rPr lang="ru-RU" sz="3600" dirty="0" err="1" smtClean="0">
                <a:cs typeface="Arial" panose="020B0604020202020204" pitchFamily="34" charset="0"/>
              </a:rPr>
              <a:t>дГТФ</a:t>
            </a:r>
            <a:r>
              <a:rPr lang="ru-RU" sz="3600" dirty="0" smtClean="0">
                <a:cs typeface="Arial" panose="020B0604020202020204" pitchFamily="34" charset="0"/>
              </a:rPr>
              <a:t>, </a:t>
            </a:r>
            <a:r>
              <a:rPr lang="ru-RU" sz="3600" dirty="0" err="1" smtClean="0">
                <a:cs typeface="Arial" panose="020B0604020202020204" pitchFamily="34" charset="0"/>
              </a:rPr>
              <a:t>дЦТФ</a:t>
            </a:r>
            <a:r>
              <a:rPr lang="ru-RU" sz="3600" dirty="0" smtClean="0">
                <a:cs typeface="Arial" panose="020B0604020202020204" pitchFamily="34" charset="0"/>
              </a:rPr>
              <a:t>, </a:t>
            </a:r>
            <a:r>
              <a:rPr lang="ru-RU" sz="3600" dirty="0" err="1" smtClean="0">
                <a:cs typeface="Arial" panose="020B0604020202020204" pitchFamily="34" charset="0"/>
              </a:rPr>
              <a:t>дТТФ</a:t>
            </a:r>
            <a:r>
              <a:rPr lang="ru-RU" sz="3600" dirty="0" smtClean="0">
                <a:cs typeface="Arial" panose="020B0604020202020204" pitchFamily="34" charset="0"/>
              </a:rPr>
              <a:t> (</a:t>
            </a:r>
            <a:r>
              <a:rPr lang="ru-RU" sz="3600" dirty="0" err="1" smtClean="0">
                <a:cs typeface="Arial" panose="020B0604020202020204" pitchFamily="34" charset="0"/>
              </a:rPr>
              <a:t>дезокситимидинтрифосфорная</a:t>
            </a:r>
            <a:r>
              <a:rPr lang="ru-RU" sz="3600" dirty="0" smtClean="0">
                <a:cs typeface="Arial" panose="020B0604020202020204" pitchFamily="34" charset="0"/>
              </a:rPr>
              <a:t> кислота), </a:t>
            </a:r>
            <a:r>
              <a:rPr lang="ru-RU" sz="3600" dirty="0" smtClean="0">
                <a:cs typeface="Arial" panose="020B0604020202020204" pitchFamily="34" charset="0"/>
              </a:rPr>
              <a:t>выступают в роли </a:t>
            </a:r>
            <a:r>
              <a:rPr lang="ru-RU" sz="3600" dirty="0" smtClean="0">
                <a:cs typeface="Arial" panose="020B0604020202020204" pitchFamily="34" charset="0"/>
              </a:rPr>
              <a:t>субстратов при синтезе ДНК. </a:t>
            </a:r>
            <a:endParaRPr lang="ru-RU" sz="36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08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Капля 10"/>
          <p:cNvSpPr/>
          <p:nvPr/>
        </p:nvSpPr>
        <p:spPr>
          <a:xfrm rot="16200000">
            <a:off x="1397794" y="-354807"/>
            <a:ext cx="6429375" cy="7138987"/>
          </a:xfrm>
          <a:prstGeom prst="teardrop">
            <a:avLst>
              <a:gd name="adj" fmla="val 497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pic>
        <p:nvPicPr>
          <p:cNvPr id="9219" name="Picture 2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2997200"/>
            <a:ext cx="1143000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hlink"/>
                </a:solidFill>
              </a:rPr>
              <a:t>Строение ДНК</a:t>
            </a:r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31913" y="3068638"/>
            <a:ext cx="6696075" cy="3425825"/>
          </a:xfrm>
          <a:solidFill>
            <a:srgbClr val="FFFFFF"/>
          </a:solidFill>
          <a:ln w="38100">
            <a:solidFill>
              <a:schemeClr val="hlink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4400" dirty="0" smtClean="0"/>
              <a:t>А (</a:t>
            </a:r>
            <a:r>
              <a:rPr lang="ru-RU" altLang="ru-RU" sz="4400" dirty="0" err="1" smtClean="0"/>
              <a:t>аденин</a:t>
            </a:r>
            <a:r>
              <a:rPr lang="ru-RU" altLang="ru-RU" sz="4400" dirty="0" smtClean="0"/>
              <a:t>) — Т (</a:t>
            </a:r>
            <a:r>
              <a:rPr lang="ru-RU" altLang="ru-RU" sz="4400" dirty="0" err="1" smtClean="0"/>
              <a:t>тимин</a:t>
            </a:r>
            <a:r>
              <a:rPr lang="ru-RU" altLang="ru-RU" sz="4400" dirty="0" smtClean="0"/>
              <a:t>)</a:t>
            </a:r>
          </a:p>
          <a:p>
            <a:pPr eaLnBrk="1" hangingPunct="1">
              <a:buFontTx/>
              <a:buNone/>
            </a:pPr>
            <a:r>
              <a:rPr lang="ru-RU" altLang="ru-RU" sz="4400" dirty="0" smtClean="0"/>
              <a:t>Т (</a:t>
            </a:r>
            <a:r>
              <a:rPr lang="ru-RU" altLang="ru-RU" sz="4400" dirty="0" err="1" smtClean="0"/>
              <a:t>тимин</a:t>
            </a:r>
            <a:r>
              <a:rPr lang="ru-RU" altLang="ru-RU" sz="4400" dirty="0" smtClean="0"/>
              <a:t>) — А (</a:t>
            </a:r>
            <a:r>
              <a:rPr lang="ru-RU" altLang="ru-RU" sz="4400" dirty="0" err="1" smtClean="0"/>
              <a:t>аденин</a:t>
            </a:r>
            <a:r>
              <a:rPr lang="ru-RU" altLang="ru-RU" sz="4400" dirty="0" smtClean="0"/>
              <a:t>)</a:t>
            </a:r>
          </a:p>
          <a:p>
            <a:pPr eaLnBrk="1" hangingPunct="1">
              <a:buFontTx/>
              <a:buNone/>
            </a:pPr>
            <a:r>
              <a:rPr lang="ru-RU" altLang="ru-RU" sz="4400" dirty="0" smtClean="0"/>
              <a:t>Г (гуанин) — Ц (</a:t>
            </a:r>
            <a:r>
              <a:rPr lang="ru-RU" altLang="ru-RU" sz="4400" dirty="0" err="1" smtClean="0"/>
              <a:t>цитозин</a:t>
            </a:r>
            <a:r>
              <a:rPr lang="ru-RU" altLang="ru-RU" sz="4400" dirty="0" smtClean="0"/>
              <a:t>)</a:t>
            </a:r>
          </a:p>
          <a:p>
            <a:pPr eaLnBrk="1" hangingPunct="1">
              <a:buFontTx/>
              <a:buNone/>
            </a:pPr>
            <a:r>
              <a:rPr lang="ru-RU" altLang="ru-RU" sz="4400" dirty="0" smtClean="0"/>
              <a:t>Ц (</a:t>
            </a:r>
            <a:r>
              <a:rPr lang="ru-RU" altLang="ru-RU" sz="4400" dirty="0" err="1" smtClean="0"/>
              <a:t>цитозин</a:t>
            </a:r>
            <a:r>
              <a:rPr lang="ru-RU" altLang="ru-RU" sz="4400" dirty="0" smtClean="0"/>
              <a:t>) — Г (гуанин)</a:t>
            </a:r>
          </a:p>
        </p:txBody>
      </p:sp>
      <p:sp>
        <p:nvSpPr>
          <p:cNvPr id="25" name="Прямоугольный треугольник 24"/>
          <p:cNvSpPr/>
          <p:nvPr/>
        </p:nvSpPr>
        <p:spPr>
          <a:xfrm rot="16200000">
            <a:off x="8282781" y="5996782"/>
            <a:ext cx="642937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23B0D04-4AA5-4C5F-989B-A81D74F560A8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4" name="Прямоугольный треугольник 23"/>
          <p:cNvSpPr/>
          <p:nvPr/>
        </p:nvSpPr>
        <p:spPr>
          <a:xfrm rot="10800000">
            <a:off x="8064500" y="0"/>
            <a:ext cx="1079500" cy="571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19" name="Прямоугольный треугольник 18"/>
          <p:cNvSpPr/>
          <p:nvPr/>
        </p:nvSpPr>
        <p:spPr>
          <a:xfrm>
            <a:off x="0" y="6215063"/>
            <a:ext cx="1079500" cy="642937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23" name="Прямоугольный треугольник 22"/>
          <p:cNvSpPr/>
          <p:nvPr/>
        </p:nvSpPr>
        <p:spPr>
          <a:xfrm rot="5400000">
            <a:off x="254000" y="-254000"/>
            <a:ext cx="571500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pic>
        <p:nvPicPr>
          <p:cNvPr id="9227" name="Picture 7" descr="C:\Users\Серый\Desktop\ADN_animatio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9975" y="0"/>
            <a:ext cx="172402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1331913" y="1196975"/>
            <a:ext cx="61198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altLang="ru-RU" sz="2800"/>
              <a:t> Азотистое основание ( А, Т, Г, Ц)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2800"/>
              <a:t> Дезоксирибоза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2800"/>
              <a:t> Остаток фосфорной кислоты</a:t>
            </a:r>
          </a:p>
          <a:p>
            <a:pPr marL="342900" indent="-342900" algn="ctr"/>
            <a:r>
              <a:rPr lang="ru-RU" altLang="ru-RU" sz="2800">
                <a:solidFill>
                  <a:srgbClr val="0033CC"/>
                </a:solidFill>
              </a:rPr>
              <a:t>Принцип комплементарности: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Капля 10"/>
          <p:cNvSpPr/>
          <p:nvPr/>
        </p:nvSpPr>
        <p:spPr>
          <a:xfrm rot="16200000">
            <a:off x="1435894" y="-535781"/>
            <a:ext cx="6429375" cy="7500937"/>
          </a:xfrm>
          <a:prstGeom prst="teardrop">
            <a:avLst>
              <a:gd name="adj" fmla="val 497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i="1" smtClean="0">
                <a:solidFill>
                  <a:schemeClr val="hlink"/>
                </a:solidFill>
              </a:rPr>
              <a:t>Основные виды РНК</a:t>
            </a:r>
            <a:r>
              <a:rPr lang="ru-RU" altLang="ru-RU" sz="4000" b="1" i="1" smtClean="0">
                <a:solidFill>
                  <a:schemeClr val="hlink"/>
                </a:solidFill>
              </a:rPr>
              <a:t>            </a:t>
            </a:r>
            <a:br>
              <a:rPr lang="ru-RU" altLang="ru-RU" sz="4000" b="1" i="1" smtClean="0">
                <a:solidFill>
                  <a:schemeClr val="hlink"/>
                </a:solidFill>
              </a:rPr>
            </a:br>
            <a:r>
              <a:rPr lang="ru-RU" altLang="ru-RU" sz="4000" b="1" i="1" smtClean="0">
                <a:solidFill>
                  <a:schemeClr val="hlink"/>
                </a:solidFill>
              </a:rPr>
              <a:t>                                           </a:t>
            </a:r>
            <a:r>
              <a:rPr lang="ru-RU" altLang="ru-RU" sz="4000" i="1" smtClean="0">
                <a:solidFill>
                  <a:schemeClr val="hlink"/>
                </a:solidFill>
              </a:rPr>
              <a:t>с. 161</a:t>
            </a:r>
          </a:p>
        </p:txBody>
      </p:sp>
      <p:pic>
        <p:nvPicPr>
          <p:cNvPr id="11268" name="Picture 3" descr="РНК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l="38187"/>
          <a:stretch>
            <a:fillRect/>
          </a:stretch>
        </p:blipFill>
        <p:spPr bwMode="auto">
          <a:xfrm>
            <a:off x="4356100" y="1341438"/>
            <a:ext cx="4427538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ый треугольник 24"/>
          <p:cNvSpPr/>
          <p:nvPr/>
        </p:nvSpPr>
        <p:spPr>
          <a:xfrm rot="16200000">
            <a:off x="8282781" y="5996782"/>
            <a:ext cx="642937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47A6D55-5B3C-4748-A358-1700591A2EA8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4" name="Прямоугольный треугольник 23"/>
          <p:cNvSpPr/>
          <p:nvPr/>
        </p:nvSpPr>
        <p:spPr>
          <a:xfrm rot="10800000">
            <a:off x="8064500" y="0"/>
            <a:ext cx="1079500" cy="571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19" name="Прямоугольный треугольник 18"/>
          <p:cNvSpPr/>
          <p:nvPr/>
        </p:nvSpPr>
        <p:spPr>
          <a:xfrm>
            <a:off x="0" y="6215063"/>
            <a:ext cx="1079500" cy="642937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23" name="Прямоугольный треугольник 22"/>
          <p:cNvSpPr/>
          <p:nvPr/>
        </p:nvSpPr>
        <p:spPr>
          <a:xfrm rot="5400000">
            <a:off x="254000" y="-254000"/>
            <a:ext cx="571500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pic>
        <p:nvPicPr>
          <p:cNvPr id="11274" name="Picture 11" descr="РНК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t="30397" r="63808"/>
          <a:stretch>
            <a:fillRect/>
          </a:stretch>
        </p:blipFill>
        <p:spPr bwMode="auto">
          <a:xfrm>
            <a:off x="1547813" y="3500438"/>
            <a:ext cx="2376487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4" descr="Изображение 503"/>
          <p:cNvPicPr>
            <a:picLocks noChangeAspect="1" noChangeArrowheads="1"/>
          </p:cNvPicPr>
          <p:nvPr/>
        </p:nvPicPr>
        <p:blipFill>
          <a:blip r:embed="rId3"/>
          <a:srcRect t="33789" b="6087"/>
          <a:stretch>
            <a:fillRect/>
          </a:stretch>
        </p:blipFill>
        <p:spPr bwMode="auto">
          <a:xfrm>
            <a:off x="1763713" y="1125538"/>
            <a:ext cx="2087562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Капля 10"/>
          <p:cNvSpPr/>
          <p:nvPr/>
        </p:nvSpPr>
        <p:spPr>
          <a:xfrm rot="16200000">
            <a:off x="1507331" y="-535781"/>
            <a:ext cx="6429375" cy="7500938"/>
          </a:xfrm>
          <a:prstGeom prst="teardrop">
            <a:avLst>
              <a:gd name="adj" fmla="val 497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1844675"/>
            <a:ext cx="6681788" cy="1143000"/>
          </a:xfrm>
        </p:spPr>
        <p:txBody>
          <a:bodyPr>
            <a:normAutofit fontScale="90000"/>
          </a:bodyPr>
          <a:lstStyle/>
          <a:p>
            <a:pPr algn="l" eaLnBrk="1" hangingPunct="1">
              <a:buSzPct val="115000"/>
              <a:buFontTx/>
              <a:buChar char="•"/>
            </a:pPr>
            <a:r>
              <a:rPr lang="ru-RU" altLang="ru-RU" sz="2800" smtClean="0"/>
              <a:t> Процесс образования </a:t>
            </a:r>
            <a:r>
              <a:rPr lang="ru-RU" altLang="ru-RU" sz="2800" smtClean="0">
                <a:solidFill>
                  <a:srgbClr val="0033CC"/>
                </a:solidFill>
              </a:rPr>
              <a:t>и-РНК</a:t>
            </a:r>
            <a:r>
              <a:rPr lang="ru-RU" altLang="ru-RU" sz="2800" smtClean="0"/>
              <a:t> называется транскрипцией (от лат. «транскрипцио» - переписывание).</a:t>
            </a: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2700338" y="620713"/>
            <a:ext cx="4349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b="1" i="1">
                <a:solidFill>
                  <a:schemeClr val="hlink"/>
                </a:solidFill>
              </a:rPr>
              <a:t>Транскрипция:</a:t>
            </a:r>
          </a:p>
        </p:txBody>
      </p:sp>
      <p:sp>
        <p:nvSpPr>
          <p:cNvPr id="24" name="Прямоугольный треугольник 23"/>
          <p:cNvSpPr/>
          <p:nvPr/>
        </p:nvSpPr>
        <p:spPr>
          <a:xfrm rot="10800000">
            <a:off x="8064500" y="0"/>
            <a:ext cx="1079500" cy="571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25" name="Прямоугольный треугольник 24"/>
          <p:cNvSpPr/>
          <p:nvPr/>
        </p:nvSpPr>
        <p:spPr>
          <a:xfrm rot="16200000">
            <a:off x="8282781" y="5996782"/>
            <a:ext cx="642937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23" name="Прямоугольный треугольник 22"/>
          <p:cNvSpPr/>
          <p:nvPr/>
        </p:nvSpPr>
        <p:spPr>
          <a:xfrm rot="5400000">
            <a:off x="254000" y="-254000"/>
            <a:ext cx="571500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19" name="Прямоугольный треугольник 18"/>
          <p:cNvSpPr/>
          <p:nvPr/>
        </p:nvSpPr>
        <p:spPr>
          <a:xfrm>
            <a:off x="0" y="6215063"/>
            <a:ext cx="1079500" cy="642937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12298" name="Rectangle 14"/>
          <p:cNvSpPr>
            <a:spLocks noChangeArrowheads="1"/>
          </p:cNvSpPr>
          <p:nvPr/>
        </p:nvSpPr>
        <p:spPr bwMode="auto">
          <a:xfrm>
            <a:off x="1908175" y="3284538"/>
            <a:ext cx="62309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SzPct val="115000"/>
              <a:buFontTx/>
              <a:buChar char="•"/>
            </a:pPr>
            <a:r>
              <a:rPr lang="ru-RU" altLang="ru-RU" sz="2800">
                <a:solidFill>
                  <a:schemeClr val="tx2"/>
                </a:solidFill>
              </a:rPr>
              <a:t> Транскрипция происходит в ядре клетки. </a:t>
            </a:r>
          </a:p>
          <a:p>
            <a:pPr>
              <a:buSzPct val="115000"/>
              <a:buFontTx/>
              <a:buChar char="•"/>
            </a:pPr>
            <a:endParaRPr lang="ru-RU" altLang="ru-RU" sz="2800">
              <a:solidFill>
                <a:schemeClr val="tx2"/>
              </a:solidFill>
            </a:endParaRPr>
          </a:p>
          <a:p>
            <a:pPr>
              <a:buSzPct val="115000"/>
              <a:buFontTx/>
              <a:buChar char="•"/>
            </a:pPr>
            <a:r>
              <a:rPr lang="ru-RU" altLang="ru-RU" sz="2800">
                <a:solidFill>
                  <a:schemeClr val="tx2"/>
                </a:solidFill>
              </a:rPr>
              <a:t> </a:t>
            </a:r>
            <a:r>
              <a:rPr lang="ru-RU" altLang="ru-RU" sz="2800">
                <a:solidFill>
                  <a:schemeClr val="hlink"/>
                </a:solidFill>
              </a:rPr>
              <a:t>ДНК</a:t>
            </a:r>
            <a:r>
              <a:rPr lang="ru-RU" altLang="ru-RU" sz="2800">
                <a:solidFill>
                  <a:schemeClr val="tx2"/>
                </a:solidFill>
              </a:rPr>
              <a:t> → </a:t>
            </a:r>
            <a:r>
              <a:rPr lang="ru-RU" altLang="ru-RU" sz="2800">
                <a:solidFill>
                  <a:srgbClr val="0033CC"/>
                </a:solidFill>
              </a:rPr>
              <a:t>и-РНК</a:t>
            </a:r>
            <a:r>
              <a:rPr lang="ru-RU" altLang="ru-RU" sz="2800">
                <a:solidFill>
                  <a:schemeClr val="tx2"/>
                </a:solidFill>
              </a:rPr>
              <a:t> с участием </a:t>
            </a:r>
            <a:br>
              <a:rPr lang="ru-RU" altLang="ru-RU" sz="2800">
                <a:solidFill>
                  <a:schemeClr val="tx2"/>
                </a:solidFill>
              </a:rPr>
            </a:br>
            <a:r>
              <a:rPr lang="ru-RU" altLang="ru-RU" sz="2800">
                <a:solidFill>
                  <a:schemeClr val="tx2"/>
                </a:solidFill>
              </a:rPr>
              <a:t>фермента полимеразы.</a:t>
            </a:r>
            <a:br>
              <a:rPr lang="ru-RU" altLang="ru-RU" sz="2800">
                <a:solidFill>
                  <a:schemeClr val="tx2"/>
                </a:solidFill>
              </a:rPr>
            </a:br>
            <a:endParaRPr lang="ru-RU" altLang="ru-RU" sz="28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WordArt 3"/>
          <p:cNvSpPr>
            <a:spLocks noChangeArrowheads="1" noChangeShapeType="1" noTextEdit="1"/>
          </p:cNvSpPr>
          <p:nvPr/>
        </p:nvSpPr>
        <p:spPr bwMode="auto">
          <a:xfrm>
            <a:off x="2959100" y="739775"/>
            <a:ext cx="3529013" cy="115093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80">
                    <a:alpha val="89999"/>
                  </a:srgbClr>
                </a:solidFill>
                <a:latin typeface="Impact"/>
              </a:rPr>
              <a:t>Витамины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735138" y="2343150"/>
            <a:ext cx="5903912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Низкомолекулярные органические соединения различной химической природы, необходимые для осуществления важнейших процессов, протекающих в живом организме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nimBg="1"/>
      <p:bldP spid="512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AutoShape 18" descr="Сферы"/>
          <p:cNvSpPr>
            <a:spLocks noChangeArrowheads="1"/>
          </p:cNvSpPr>
          <p:nvPr/>
        </p:nvSpPr>
        <p:spPr bwMode="auto">
          <a:xfrm>
            <a:off x="250825" y="2205038"/>
            <a:ext cx="4176713" cy="2592387"/>
          </a:xfrm>
          <a:prstGeom prst="flowChartAlternateProcess">
            <a:avLst/>
          </a:prstGeom>
          <a:pattFill prst="sphere">
            <a:fgClr>
              <a:srgbClr val="FFBDBD"/>
            </a:fgClr>
            <a:bgClr>
              <a:srgbClr val="FFFFFF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6600CC"/>
                </a:solidFill>
                <a:latin typeface="Bookman Old Style" pitchFamily="18" charset="0"/>
              </a:rPr>
              <a:t>ВОДОРАСТВОРИМЫЕ</a:t>
            </a:r>
          </a:p>
          <a:p>
            <a:pPr algn="ctr"/>
            <a:endParaRPr lang="ru-RU" sz="2800" b="1">
              <a:latin typeface="Bookman Old Style" pitchFamily="18" charset="0"/>
            </a:endParaRPr>
          </a:p>
          <a:p>
            <a:pPr algn="ctr"/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(В</a:t>
            </a:r>
            <a:r>
              <a:rPr lang="ru-RU" sz="3200" b="1" baseline="-25000">
                <a:solidFill>
                  <a:srgbClr val="993366"/>
                </a:solidFill>
                <a:latin typeface="Bookman Old Style" pitchFamily="18" charset="0"/>
              </a:rPr>
              <a:t>1</a:t>
            </a:r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, В</a:t>
            </a:r>
            <a:r>
              <a:rPr lang="ru-RU" sz="3200" b="1" baseline="-25000">
                <a:solidFill>
                  <a:srgbClr val="993366"/>
                </a:solidFill>
                <a:latin typeface="Bookman Old Style" pitchFamily="18" charset="0"/>
              </a:rPr>
              <a:t>2</a:t>
            </a:r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, В</a:t>
            </a:r>
            <a:r>
              <a:rPr lang="ru-RU" sz="3200" b="1" baseline="-25000">
                <a:solidFill>
                  <a:srgbClr val="993366"/>
                </a:solidFill>
                <a:latin typeface="Bookman Old Style" pitchFamily="18" charset="0"/>
              </a:rPr>
              <a:t>6</a:t>
            </a:r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, РР, С,</a:t>
            </a:r>
          </a:p>
          <a:p>
            <a:pPr algn="ctr"/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 В</a:t>
            </a:r>
            <a:r>
              <a:rPr lang="ru-RU" sz="3200" b="1" baseline="-25000">
                <a:solidFill>
                  <a:srgbClr val="993366"/>
                </a:solidFill>
                <a:latin typeface="Bookman Old Style" pitchFamily="18" charset="0"/>
              </a:rPr>
              <a:t>5</a:t>
            </a:r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, В</a:t>
            </a:r>
            <a:r>
              <a:rPr lang="ru-RU" sz="3200" b="1" baseline="-25000">
                <a:solidFill>
                  <a:srgbClr val="993366"/>
                </a:solidFill>
                <a:latin typeface="Bookman Old Style" pitchFamily="18" charset="0"/>
              </a:rPr>
              <a:t>9</a:t>
            </a:r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, В</a:t>
            </a:r>
            <a:r>
              <a:rPr lang="ru-RU" sz="3200" b="1" baseline="-25000">
                <a:solidFill>
                  <a:srgbClr val="993366"/>
                </a:solidFill>
                <a:latin typeface="Bookman Old Style" pitchFamily="18" charset="0"/>
              </a:rPr>
              <a:t>12</a:t>
            </a:r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)</a:t>
            </a:r>
          </a:p>
        </p:txBody>
      </p:sp>
      <p:sp>
        <p:nvSpPr>
          <p:cNvPr id="4116" name="AutoShape 20" descr="Сферы"/>
          <p:cNvSpPr>
            <a:spLocks noChangeArrowheads="1"/>
          </p:cNvSpPr>
          <p:nvPr/>
        </p:nvSpPr>
        <p:spPr bwMode="auto">
          <a:xfrm>
            <a:off x="4500563" y="2133600"/>
            <a:ext cx="4392612" cy="2663825"/>
          </a:xfrm>
          <a:prstGeom prst="flowChartAlternateProcess">
            <a:avLst/>
          </a:prstGeom>
          <a:pattFill prst="sphere">
            <a:fgClr>
              <a:srgbClr val="FFBDBD"/>
            </a:fgClr>
            <a:bgClr>
              <a:srgbClr val="FFFFFF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800" b="1">
              <a:latin typeface="Bookman Old Style" pitchFamily="18" charset="0"/>
            </a:endParaRPr>
          </a:p>
          <a:p>
            <a:pPr algn="ctr"/>
            <a:r>
              <a:rPr lang="ru-RU" sz="2800" b="1">
                <a:solidFill>
                  <a:srgbClr val="6600CC"/>
                </a:solidFill>
                <a:latin typeface="Bookman Old Style" pitchFamily="18" charset="0"/>
              </a:rPr>
              <a:t>ЖИРОРАСТВОРИМЫЕ</a:t>
            </a:r>
          </a:p>
          <a:p>
            <a:pPr algn="ctr"/>
            <a:endParaRPr lang="ru-RU" sz="2800" b="1">
              <a:latin typeface="Bookman Old Style" pitchFamily="18" charset="0"/>
            </a:endParaRPr>
          </a:p>
          <a:p>
            <a:pPr algn="ctr"/>
            <a:r>
              <a:rPr lang="ru-RU" sz="3200" b="1">
                <a:solidFill>
                  <a:srgbClr val="993366"/>
                </a:solidFill>
                <a:latin typeface="Bookman Old Style" pitchFamily="18" charset="0"/>
              </a:rPr>
              <a:t>( А, Д, Е, К )</a:t>
            </a:r>
            <a:r>
              <a:rPr lang="ru-RU" sz="3200" b="1">
                <a:latin typeface="Bookman Old Style" pitchFamily="18" charset="0"/>
              </a:rPr>
              <a:t> </a:t>
            </a:r>
          </a:p>
          <a:p>
            <a:pPr algn="ctr"/>
            <a:endParaRPr lang="ru-RU" sz="3200" b="1">
              <a:latin typeface="Bookman Old Style" pitchFamily="18" charset="0"/>
            </a:endParaRPr>
          </a:p>
        </p:txBody>
      </p:sp>
      <p:sp>
        <p:nvSpPr>
          <p:cNvPr id="4117" name="AutoShape 21" descr="Шпалера"/>
          <p:cNvSpPr>
            <a:spLocks noChangeArrowheads="1"/>
          </p:cNvSpPr>
          <p:nvPr/>
        </p:nvSpPr>
        <p:spPr bwMode="auto">
          <a:xfrm>
            <a:off x="1835150" y="260350"/>
            <a:ext cx="5580063" cy="1419225"/>
          </a:xfrm>
          <a:prstGeom prst="roundRect">
            <a:avLst>
              <a:gd name="adj" fmla="val 16667"/>
            </a:avLst>
          </a:prstGeom>
          <a:pattFill prst="trellis">
            <a:fgClr>
              <a:srgbClr val="FFBDBD"/>
            </a:fgClr>
            <a:bgClr>
              <a:schemeClr val="bg1"/>
            </a:bgClr>
          </a:pattFill>
          <a:ln w="127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>
                <a:solidFill>
                  <a:srgbClr val="0000FF"/>
                </a:solidFill>
                <a:latin typeface="Bookman Old Style" pitchFamily="18" charset="0"/>
              </a:rPr>
              <a:t>КЛАССИФИКАЦИЯ</a:t>
            </a:r>
          </a:p>
        </p:txBody>
      </p:sp>
      <p:cxnSp>
        <p:nvCxnSpPr>
          <p:cNvPr id="4118" name="AutoShape 22"/>
          <p:cNvCxnSpPr>
            <a:cxnSpLocks noChangeShapeType="1"/>
            <a:stCxn id="4117" idx="2"/>
            <a:endCxn id="4114" idx="0"/>
          </p:cNvCxnSpPr>
          <p:nvPr/>
        </p:nvCxnSpPr>
        <p:spPr bwMode="auto">
          <a:xfrm flipH="1">
            <a:off x="2339975" y="1679575"/>
            <a:ext cx="2286000" cy="525463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  <a:effectLst/>
        </p:spPr>
      </p:cxnSp>
      <p:cxnSp>
        <p:nvCxnSpPr>
          <p:cNvPr id="4119" name="AutoShape 23"/>
          <p:cNvCxnSpPr>
            <a:cxnSpLocks noChangeShapeType="1"/>
          </p:cNvCxnSpPr>
          <p:nvPr/>
        </p:nvCxnSpPr>
        <p:spPr bwMode="auto">
          <a:xfrm>
            <a:off x="4643438" y="1700213"/>
            <a:ext cx="2071687" cy="454025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  <a:effectLst/>
        </p:spPr>
      </p:cxnSp>
      <p:pic>
        <p:nvPicPr>
          <p:cNvPr id="4120" name="Picture 24" descr="vit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4941888"/>
            <a:ext cx="3816350" cy="1655762"/>
          </a:xfrm>
          <a:prstGeom prst="rect">
            <a:avLst/>
          </a:prstGeom>
          <a:noFill/>
          <a:ln w="12700">
            <a:solidFill>
              <a:srgbClr val="80008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4" grpId="0" animBg="1"/>
      <p:bldP spid="4116" grpId="0" animBg="1"/>
      <p:bldP spid="41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cf2.ppt-online.org/files2/slide/b/b43KIAZRoQFj9c0WuLCrva8fiHMV2TxndGtSeYUhN/slide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4000" y="-561975"/>
            <a:ext cx="9753600" cy="730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cf2.ppt-online.org/files2/slide/b/b43KIAZRoQFj9c0WuLCrva8fiHMV2TxndGtSeYUhN/slid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1237" cy="6981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Капля 10"/>
          <p:cNvSpPr/>
          <p:nvPr/>
        </p:nvSpPr>
        <p:spPr>
          <a:xfrm rot="16200000">
            <a:off x="1507331" y="-535781"/>
            <a:ext cx="6429375" cy="7500938"/>
          </a:xfrm>
          <a:prstGeom prst="teardrop">
            <a:avLst>
              <a:gd name="adj" fmla="val 497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57400"/>
            <a:ext cx="8229600" cy="48006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200" dirty="0" smtClean="0"/>
          </a:p>
          <a:p>
            <a:pPr eaLnBrk="1" hangingPunct="1"/>
            <a:r>
              <a:rPr lang="ru-RU" altLang="ru-RU" dirty="0" smtClean="0"/>
              <a:t>В чем сходство и различие между белками и нуклеиновыми кислотами?</a:t>
            </a:r>
          </a:p>
          <a:p>
            <a:pPr eaLnBrk="1" hangingPunct="1"/>
            <a:r>
              <a:rPr lang="ru-RU" altLang="ru-RU" dirty="0" smtClean="0"/>
              <a:t>Какое строение АТФ</a:t>
            </a:r>
            <a:r>
              <a:rPr lang="ru-RU" altLang="ru-RU" dirty="0" smtClean="0"/>
              <a:t>? Каково </a:t>
            </a:r>
            <a:r>
              <a:rPr lang="ru-RU" altLang="ru-RU" dirty="0" smtClean="0"/>
              <a:t>значение АТФ в клетке?</a:t>
            </a:r>
          </a:p>
          <a:p>
            <a:pPr eaLnBrk="1" hangingPunct="1"/>
            <a:r>
              <a:rPr lang="ru-RU" altLang="ru-RU" dirty="0" smtClean="0"/>
              <a:t>Значение витаминов в организме человека?</a:t>
            </a:r>
          </a:p>
          <a:p>
            <a:pPr eaLnBrk="1" hangingPunct="1"/>
            <a:r>
              <a:rPr lang="ru-RU" altLang="ru-RU" dirty="0" smtClean="0"/>
              <a:t>Что является источником витаминов?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25" name="Прямоугольный треугольник 24"/>
          <p:cNvSpPr/>
          <p:nvPr/>
        </p:nvSpPr>
        <p:spPr>
          <a:xfrm rot="16200000">
            <a:off x="8282781" y="5996782"/>
            <a:ext cx="642937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168BEDB-8EC2-4194-A07C-5A7601989357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4" name="Прямоугольный треугольник 23"/>
          <p:cNvSpPr/>
          <p:nvPr/>
        </p:nvSpPr>
        <p:spPr>
          <a:xfrm rot="10800000">
            <a:off x="8064500" y="0"/>
            <a:ext cx="1079500" cy="571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19" name="Прямоугольный треугольник 18"/>
          <p:cNvSpPr/>
          <p:nvPr/>
        </p:nvSpPr>
        <p:spPr>
          <a:xfrm>
            <a:off x="0" y="6215063"/>
            <a:ext cx="1079500" cy="642937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23" name="Прямоугольный треугольник 22"/>
          <p:cNvSpPr/>
          <p:nvPr/>
        </p:nvSpPr>
        <p:spPr>
          <a:xfrm rot="5400000">
            <a:off x="254000" y="-254000"/>
            <a:ext cx="571500" cy="1079500"/>
          </a:xfrm>
          <a:prstGeom prst="rtTriangle">
            <a:avLst/>
          </a:prstGeom>
          <a:gradFill flip="none" rotWithShape="1">
            <a:gsLst>
              <a:gs pos="0">
                <a:srgbClr val="FF0000"/>
              </a:gs>
              <a:gs pos="35000">
                <a:schemeClr val="accent6">
                  <a:lumMod val="7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pic>
        <p:nvPicPr>
          <p:cNvPr id="24585" name="Picture 10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44800" y="404813"/>
            <a:ext cx="157416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33375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chemeClr val="hlink"/>
                </a:solidFill>
              </a:rPr>
              <a:t>Вспомните: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45336"/>
            <a:ext cx="8705088" cy="896209"/>
          </a:xfrm>
        </p:spPr>
        <p:txBody>
          <a:bodyPr/>
          <a:lstStyle/>
          <a:p>
            <a:pPr algn="ctr"/>
            <a:r>
              <a:rPr lang="ru-RU" b="1" dirty="0" smtClean="0"/>
              <a:t>Закрепление материала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00099" y="981075"/>
            <a:ext cx="772477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sz="2400" b="1" dirty="0" smtClean="0"/>
              <a:t>№ </a:t>
            </a:r>
            <a:r>
              <a:rPr lang="en-US" sz="2400" b="1" dirty="0" smtClean="0"/>
              <a:t>1</a:t>
            </a:r>
            <a:r>
              <a:rPr lang="en-US" sz="2800" b="1" dirty="0" smtClean="0"/>
              <a:t>.</a:t>
            </a:r>
            <a:r>
              <a:rPr lang="ru-RU" sz="2400" b="1" dirty="0" smtClean="0"/>
              <a:t>Какой из нуклеотидов не входит в состав ДНК?</a:t>
            </a:r>
          </a:p>
          <a:p>
            <a:pPr algn="just">
              <a:buFont typeface="Wingdings" pitchFamily="2" charset="2"/>
              <a:buNone/>
            </a:pPr>
            <a:r>
              <a:rPr lang="ru-RU" sz="2400" dirty="0" smtClean="0"/>
              <a:t>а)</a:t>
            </a:r>
            <a:r>
              <a:rPr lang="ru-RU" sz="2400" dirty="0" err="1" smtClean="0"/>
              <a:t>тимин</a:t>
            </a:r>
            <a:r>
              <a:rPr lang="ru-RU" sz="2400" dirty="0" smtClean="0"/>
              <a:t>; б)</a:t>
            </a:r>
            <a:r>
              <a:rPr lang="ru-RU" sz="2400" dirty="0" err="1" smtClean="0"/>
              <a:t>урацил</a:t>
            </a:r>
            <a:r>
              <a:rPr lang="ru-RU" sz="2400" dirty="0" smtClean="0"/>
              <a:t>; в)гуанин; г)</a:t>
            </a:r>
            <a:r>
              <a:rPr lang="ru-RU" sz="2400" dirty="0" err="1" smtClean="0"/>
              <a:t>цитозин</a:t>
            </a:r>
            <a:r>
              <a:rPr lang="ru-RU" sz="2400" dirty="0" smtClean="0"/>
              <a:t>; </a:t>
            </a:r>
            <a:r>
              <a:rPr lang="ru-RU" sz="2400" dirty="0" err="1" smtClean="0"/>
              <a:t>д</a:t>
            </a:r>
            <a:r>
              <a:rPr lang="ru-RU" sz="2400" dirty="0" smtClean="0"/>
              <a:t>)</a:t>
            </a:r>
            <a:r>
              <a:rPr lang="ru-RU" sz="2400" dirty="0" err="1" smtClean="0"/>
              <a:t>аденин</a:t>
            </a:r>
            <a:r>
              <a:rPr lang="ru-RU" sz="2400" dirty="0" smtClean="0"/>
              <a:t>.</a:t>
            </a:r>
          </a:p>
          <a:p>
            <a:pPr algn="just">
              <a:buFont typeface="Wingdings" pitchFamily="2" charset="2"/>
              <a:buNone/>
            </a:pPr>
            <a:endParaRPr lang="ru-RU" sz="2400" dirty="0" smtClean="0"/>
          </a:p>
          <a:p>
            <a:pPr algn="just">
              <a:buFont typeface="Wingdings" pitchFamily="2" charset="2"/>
              <a:buNone/>
            </a:pPr>
            <a:r>
              <a:rPr lang="ru-RU" sz="2400" b="1" dirty="0" smtClean="0"/>
              <a:t>№ 2. Если нуклеотидный состав ДНК: </a:t>
            </a:r>
            <a:r>
              <a:rPr lang="ru-RU" sz="2400" b="1" dirty="0" err="1" smtClean="0"/>
              <a:t>АТТ-ГЦГ-ТАТ-то</a:t>
            </a:r>
            <a:r>
              <a:rPr lang="ru-RU" sz="2400" b="1" dirty="0" smtClean="0"/>
              <a:t> каким должен быть нуклеотидный состав </a:t>
            </a:r>
            <a:r>
              <a:rPr lang="ru-RU" sz="2400" b="1" dirty="0" err="1" smtClean="0"/>
              <a:t>и-РНК</a:t>
            </a:r>
            <a:r>
              <a:rPr lang="ru-RU" sz="2400" b="1" dirty="0" smtClean="0"/>
              <a:t>?</a:t>
            </a:r>
          </a:p>
          <a:p>
            <a:pPr algn="just">
              <a:buFont typeface="Wingdings" pitchFamily="2" charset="2"/>
              <a:buNone/>
            </a:pPr>
            <a:r>
              <a:rPr lang="ru-RU" sz="2400" dirty="0" smtClean="0"/>
              <a:t>а)ТАА-ЦГЦ-УТА; б)ТАА-ГЦГ-УТУ; в)УАА-ЦГЦ-АУА;  г)УАА-ЦГЦ-АТА.</a:t>
            </a:r>
          </a:p>
          <a:p>
            <a:pPr algn="just">
              <a:buFont typeface="Wingdings" pitchFamily="2" charset="2"/>
              <a:buNone/>
            </a:pPr>
            <a:endParaRPr lang="ru-RU" sz="2400" dirty="0" smtClean="0"/>
          </a:p>
          <a:p>
            <a:pPr algn="just">
              <a:lnSpc>
                <a:spcPct val="90000"/>
              </a:lnSpc>
            </a:pPr>
            <a:r>
              <a:rPr lang="ru-RU" sz="2400" b="1" dirty="0" smtClean="0"/>
              <a:t>№ 3.Мономерами ДНК и РНК являются? 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а) азотистое основание 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б) </a:t>
            </a:r>
            <a:r>
              <a:rPr lang="ru-RU" sz="2400" dirty="0" err="1" smtClean="0"/>
              <a:t>дезоксирибоза</a:t>
            </a:r>
            <a:r>
              <a:rPr lang="ru-RU" sz="2400" dirty="0" smtClean="0"/>
              <a:t> и рибоза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в) азотистое основание и фосфорная кислота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г) нуклеотиды</a:t>
            </a:r>
          </a:p>
          <a:p>
            <a:pPr algn="just">
              <a:buFont typeface="Wingdings" pitchFamily="2" charset="2"/>
              <a:buNone/>
            </a:pPr>
            <a:r>
              <a:rPr lang="ru-RU" dirty="0" smtClean="0"/>
              <a:t> </a:t>
            </a:r>
          </a:p>
          <a:p>
            <a:pPr>
              <a:buFont typeface="Wingdings" pitchFamily="2" charset="2"/>
              <a:buNone/>
            </a:pPr>
            <a:endParaRPr lang="ru-RU" sz="2000" dirty="0"/>
          </a:p>
          <a:p>
            <a:endParaRPr lang="en-US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41916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b="1" dirty="0" smtClean="0"/>
              <a:t>№ 4.Прочная </a:t>
            </a:r>
            <a:r>
              <a:rPr lang="ru-RU" b="1" dirty="0"/>
              <a:t>ковалентная связь в молекуле ДНК возникает между</a:t>
            </a:r>
            <a:r>
              <a:rPr lang="ru-RU" dirty="0"/>
              <a:t>: </a:t>
            </a:r>
            <a:endParaRPr lang="ru-RU" dirty="0" smtClean="0"/>
          </a:p>
          <a:p>
            <a:pPr marL="0" indent="0" algn="just">
              <a:lnSpc>
                <a:spcPct val="80000"/>
              </a:lnSpc>
              <a:buNone/>
            </a:pPr>
            <a:r>
              <a:rPr lang="ru-RU" dirty="0" smtClean="0"/>
              <a:t>а) </a:t>
            </a:r>
            <a:r>
              <a:rPr lang="ru-RU" dirty="0"/>
              <a:t>нуклеотидами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dirty="0" smtClean="0"/>
              <a:t>б) </a:t>
            </a:r>
            <a:r>
              <a:rPr lang="ru-RU" dirty="0" err="1" smtClean="0"/>
              <a:t>дезоксирибозами</a:t>
            </a:r>
            <a:r>
              <a:rPr lang="ru-RU" dirty="0" smtClean="0"/>
              <a:t> </a:t>
            </a:r>
            <a:r>
              <a:rPr lang="ru-RU" dirty="0"/>
              <a:t>соседних нуклеотидов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dirty="0" smtClean="0"/>
              <a:t>в) </a:t>
            </a:r>
            <a:r>
              <a:rPr lang="ru-RU" dirty="0"/>
              <a:t>остатками фосфорной кислоты и сахара соседних </a:t>
            </a:r>
            <a:r>
              <a:rPr lang="ru-RU" dirty="0" smtClean="0"/>
              <a:t>нуклеотидов.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1951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№ 5. Одна </a:t>
            </a:r>
            <a:r>
              <a:rPr lang="ru-RU" b="1" dirty="0"/>
              <a:t>из цепей фрагмента молекулы ДНК имеет следующее строение:</a:t>
            </a:r>
          </a:p>
          <a:p>
            <a:r>
              <a:rPr lang="ru-RU" dirty="0"/>
              <a:t>Г-Г-Г-А-Т-А-А-Ц-А-Г-А-Т.</a:t>
            </a:r>
          </a:p>
          <a:p>
            <a:r>
              <a:rPr lang="ru-RU" dirty="0"/>
              <a:t>Укажите строение противоположной цепи.</a:t>
            </a:r>
          </a:p>
          <a:p>
            <a:r>
              <a:rPr lang="ru-RU" dirty="0"/>
              <a:t>Укажите последовательность нуклеотидов в молекуле и-РНК, построенной на этом участке цепи ДНК.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80279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b="1" dirty="0"/>
              <a:t>Решение:</a:t>
            </a:r>
          </a:p>
          <a:p>
            <a:r>
              <a:rPr lang="ru-RU" dirty="0"/>
              <a:t>I цепь ДНК </a:t>
            </a:r>
            <a:r>
              <a:rPr lang="ru-RU" dirty="0" smtClean="0"/>
              <a:t>Г-Г-Г-А-Т-А-А-Ц-А-Г-А-Т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Ц-Ц-Ц-Т-А-Т-Т-Г-Т-Ц-Т-А</a:t>
            </a:r>
            <a:endParaRPr lang="ru-RU" dirty="0"/>
          </a:p>
          <a:p>
            <a:r>
              <a:rPr lang="ru-RU" dirty="0"/>
              <a:t>(по принципу комплементарности)</a:t>
            </a:r>
          </a:p>
          <a:p>
            <a:r>
              <a:rPr lang="ru-RU" dirty="0"/>
              <a:t>и-РНК </a:t>
            </a:r>
            <a:r>
              <a:rPr lang="ru-RU" dirty="0" smtClean="0"/>
              <a:t>Г-Г-Г-А-У-А-А-Ц-А-Г-Ц-У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20354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Параграф 13,страница 93-97.</a:t>
            </a:r>
          </a:p>
          <a:p>
            <a:pPr>
              <a:buNone/>
            </a:pPr>
            <a:r>
              <a:rPr lang="ru-RU" dirty="0" smtClean="0"/>
              <a:t>Учебник биологии под редакцией В.В.Пасечника</a:t>
            </a:r>
          </a:p>
          <a:p>
            <a:pPr>
              <a:buNone/>
            </a:pPr>
            <a:r>
              <a:rPr lang="ru-RU" dirty="0" smtClean="0"/>
              <a:t>Подумайте: можно ли удобрения</a:t>
            </a:r>
            <a:r>
              <a:rPr lang="ru-RU" dirty="0" smtClean="0"/>
              <a:t>, </a:t>
            </a:r>
            <a:r>
              <a:rPr lang="ru-RU" dirty="0" err="1" smtClean="0"/>
              <a:t>приеняемые</a:t>
            </a:r>
            <a:r>
              <a:rPr lang="ru-RU" dirty="0" smtClean="0"/>
              <a:t> </a:t>
            </a:r>
            <a:r>
              <a:rPr lang="ru-RU" dirty="0" smtClean="0"/>
              <a:t>человеком для подкормки культурных растений</a:t>
            </a:r>
            <a:r>
              <a:rPr lang="ru-RU" dirty="0" smtClean="0"/>
              <a:t>, рассматривать </a:t>
            </a:r>
            <a:r>
              <a:rPr lang="ru-RU" dirty="0" smtClean="0"/>
              <a:t>в качестве аналогов витаминов?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</TotalTime>
  <Words>492</Words>
  <Application>Microsoft Office PowerPoint</Application>
  <PresentationFormat>Экран (4:3)</PresentationFormat>
  <Paragraphs>82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АТФ и другие нуклеотиды. Витамины.</vt:lpstr>
      <vt:lpstr>Слайд 2</vt:lpstr>
      <vt:lpstr>АТФ</vt:lpstr>
      <vt:lpstr>Цели урока</vt:lpstr>
      <vt:lpstr>Многообразие мононуклеотидов клетки</vt:lpstr>
      <vt:lpstr>Слайд 6</vt:lpstr>
      <vt:lpstr>Строение ДНК</vt:lpstr>
      <vt:lpstr>Основные виды РНК                                                        с. 161</vt:lpstr>
      <vt:lpstr> Процесс образования и-РНК называется транскрипцией (от лат. «транскрипцио» - переписывание).</vt:lpstr>
      <vt:lpstr>Слайд 10</vt:lpstr>
      <vt:lpstr>Слайд 11</vt:lpstr>
      <vt:lpstr>Слайд 12</vt:lpstr>
      <vt:lpstr>Слайд 13</vt:lpstr>
      <vt:lpstr>Вспомните:</vt:lpstr>
      <vt:lpstr>Закрепление материала</vt:lpstr>
      <vt:lpstr>Слайд 16</vt:lpstr>
      <vt:lpstr>Слайд 17</vt:lpstr>
      <vt:lpstr>Слайд 18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*</cp:lastModifiedBy>
  <cp:revision>57</cp:revision>
  <dcterms:created xsi:type="dcterms:W3CDTF">2018-09-04T12:10:47Z</dcterms:created>
  <dcterms:modified xsi:type="dcterms:W3CDTF">2024-10-31T12:36:27Z</dcterms:modified>
</cp:coreProperties>
</file>